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notesMasterIdLst>
    <p:notesMasterId r:id="rId15"/>
  </p:notesMasterIdLst>
  <p:sldIdLst>
    <p:sldId id="256" r:id="rId2"/>
    <p:sldId id="273" r:id="rId3"/>
    <p:sldId id="264" r:id="rId4"/>
    <p:sldId id="265" r:id="rId5"/>
    <p:sldId id="275" r:id="rId6"/>
    <p:sldId id="266" r:id="rId7"/>
    <p:sldId id="271" r:id="rId8"/>
    <p:sldId id="267" r:id="rId9"/>
    <p:sldId id="269" r:id="rId10"/>
    <p:sldId id="272" r:id="rId11"/>
    <p:sldId id="268" r:id="rId12"/>
    <p:sldId id="274" r:id="rId13"/>
    <p:sldId id="276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24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CAA9A4-5381-492C-B01A-EB236D7CA0B7}" type="datetimeFigureOut">
              <a:rPr lang="ru-RU" smtClean="0"/>
              <a:pPr/>
              <a:t>28.04.2010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51A350-58A2-41B3-9862-79D6C0A0315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1A350-58A2-41B3-9862-79D6C0A0315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1A350-58A2-41B3-9862-79D6C0A03154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1A350-58A2-41B3-9862-79D6C0A03154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1A350-58A2-41B3-9862-79D6C0A03154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1A350-58A2-41B3-9862-79D6C0A03154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1A350-58A2-41B3-9862-79D6C0A03154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1A350-58A2-41B3-9862-79D6C0A0315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1A350-58A2-41B3-9862-79D6C0A03154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1A350-58A2-41B3-9862-79D6C0A03154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1A350-58A2-41B3-9862-79D6C0A03154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1A350-58A2-41B3-9862-79D6C0A03154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1A350-58A2-41B3-9862-79D6C0A03154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1A350-58A2-41B3-9862-79D6C0A03154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fld id="{49180A3D-92AA-478C-9D60-B4E6AC88C90C}" type="datetimeFigureOut">
              <a:rPr lang="ru-RU" smtClean="0"/>
              <a:pPr>
                <a:defRPr/>
              </a:pPr>
              <a:t>28.04.2010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BAFD025D-917C-47F5-8FD3-D553C3D3F76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C6A4EA7-29BD-4FE0-8289-843BE1CF94EF}" type="datetimeFigureOut">
              <a:rPr lang="ru-RU" smtClean="0"/>
              <a:pPr>
                <a:defRPr/>
              </a:pPr>
              <a:t>28.04.2010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4B1FE2F-80AC-4E9A-A53D-F95F875EBBB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C6A4EA7-29BD-4FE0-8289-843BE1CF94EF}" type="datetimeFigureOut">
              <a:rPr lang="ru-RU" smtClean="0"/>
              <a:pPr>
                <a:defRPr/>
              </a:pPr>
              <a:t>28.04.2010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4B1FE2F-80AC-4E9A-A53D-F95F875EBBB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C6A4EA7-29BD-4FE0-8289-843BE1CF94EF}" type="datetimeFigureOut">
              <a:rPr lang="ru-RU" smtClean="0"/>
              <a:pPr>
                <a:defRPr/>
              </a:pPr>
              <a:t>28.04.2010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4B1FE2F-80AC-4E9A-A53D-F95F875EBBB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fld id="{2C6A4EA7-29BD-4FE0-8289-843BE1CF94EF}" type="datetimeFigureOut">
              <a:rPr lang="ru-RU" smtClean="0"/>
              <a:pPr>
                <a:defRPr/>
              </a:pPr>
              <a:t>28.04.2010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34B1FE2F-80AC-4E9A-A53D-F95F875EBBB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C6A4EA7-29BD-4FE0-8289-843BE1CF94EF}" type="datetimeFigureOut">
              <a:rPr lang="ru-RU" smtClean="0"/>
              <a:pPr>
                <a:defRPr/>
              </a:pPr>
              <a:t>28.04.2010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pPr>
              <a:defRPr/>
            </a:pPr>
            <a:fld id="{34B1FE2F-80AC-4E9A-A53D-F95F875EBBB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C6A4EA7-29BD-4FE0-8289-843BE1CF94EF}" type="datetimeFigureOut">
              <a:rPr lang="ru-RU" smtClean="0"/>
              <a:pPr>
                <a:defRPr/>
              </a:pPr>
              <a:t>28.04.2010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pPr>
              <a:defRPr/>
            </a:pPr>
            <a:fld id="{34B1FE2F-80AC-4E9A-A53D-F95F875EBBB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C6A4EA7-29BD-4FE0-8289-843BE1CF94EF}" type="datetimeFigureOut">
              <a:rPr lang="ru-RU" smtClean="0"/>
              <a:pPr>
                <a:defRPr/>
              </a:pPr>
              <a:t>28.04.2010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4B1FE2F-80AC-4E9A-A53D-F95F875EBBB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C6A4EA7-29BD-4FE0-8289-843BE1CF94EF}" type="datetimeFigureOut">
              <a:rPr lang="ru-RU" smtClean="0"/>
              <a:pPr>
                <a:defRPr/>
              </a:pPr>
              <a:t>28.04.2010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4B1FE2F-80AC-4E9A-A53D-F95F875EBBB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fld id="{2C6A4EA7-29BD-4FE0-8289-843BE1CF94EF}" type="datetimeFigureOut">
              <a:rPr lang="ru-RU" smtClean="0"/>
              <a:pPr>
                <a:defRPr/>
              </a:pPr>
              <a:t>28.04.2010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34B1FE2F-80AC-4E9A-A53D-F95F875EBBB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fld id="{2C6A4EA7-29BD-4FE0-8289-843BE1CF94EF}" type="datetimeFigureOut">
              <a:rPr lang="ru-RU" smtClean="0"/>
              <a:pPr>
                <a:defRPr/>
              </a:pPr>
              <a:t>28.04.2010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34B1FE2F-80AC-4E9A-A53D-F95F875EBBB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fld id="{2C6A4EA7-29BD-4FE0-8289-843BE1CF94EF}" type="datetimeFigureOut">
              <a:rPr lang="ru-RU" smtClean="0"/>
              <a:pPr>
                <a:defRPr/>
              </a:pPr>
              <a:t>28.04.2010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34B1FE2F-80AC-4E9A-A53D-F95F875EBBB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55756" y="565150"/>
            <a:ext cx="5105399" cy="575312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dirty="0" smtClean="0"/>
              <a:t>Фестиваль солдатской песни</a:t>
            </a: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>«Война, песня, память</a:t>
            </a:r>
            <a:r>
              <a:rPr lang="en-US" sz="6000" dirty="0" smtClean="0"/>
              <a:t>…</a:t>
            </a:r>
            <a:r>
              <a:rPr lang="ru-RU" sz="6000" dirty="0" smtClean="0"/>
              <a:t>»</a:t>
            </a:r>
            <a:br>
              <a:rPr lang="ru-RU" sz="6000" dirty="0" smtClean="0"/>
            </a:br>
            <a:endParaRPr lang="ru-RU" sz="6000" dirty="0"/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>
              <a:latin typeface="Trebuchet MS" pitchFamily="34" charset="0"/>
            </a:endParaRPr>
          </a:p>
        </p:txBody>
      </p:sp>
      <p:pic>
        <p:nvPicPr>
          <p:cNvPr id="5" name="Picture 3" descr="C:\Users\pm13\Pictures\iCA41R7L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357166"/>
            <a:ext cx="3071834" cy="626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4663" y="335600"/>
            <a:ext cx="7242048" cy="100111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Ордена не продаются.</a:t>
            </a:r>
            <a:endParaRPr lang="ru-RU" dirty="0"/>
          </a:p>
        </p:txBody>
      </p:sp>
      <p:sp>
        <p:nvSpPr>
          <p:cNvPr id="23554" name="Текст 2"/>
          <p:cNvSpPr>
            <a:spLocks noGrp="1"/>
          </p:cNvSpPr>
          <p:nvPr>
            <p:ph type="subTitle" idx="1"/>
          </p:nvPr>
        </p:nvSpPr>
        <p:spPr>
          <a:xfrm>
            <a:off x="457200" y="5867400"/>
            <a:ext cx="3521075" cy="457200"/>
          </a:xfrm>
          <a:ln w="12700" cap="flat" algn="ctr">
            <a:solidFill>
              <a:schemeClr val="tx2"/>
            </a:solidFill>
          </a:ln>
        </p:spPr>
        <p:txBody>
          <a:bodyPr anchor="ctr"/>
          <a:lstStyle/>
          <a:p>
            <a:pPr marL="0" indent="0" algn="ctr">
              <a:buFont typeface="Wingdings 2" pitchFamily="18" charset="2"/>
              <a:buNone/>
            </a:pPr>
            <a:endParaRPr lang="ru-RU" sz="1800" b="1" smtClean="0">
              <a:solidFill>
                <a:schemeClr val="tx2"/>
              </a:solidFill>
              <a:latin typeface="Trebuchet MS" pitchFamily="34" charset="0"/>
            </a:endParaRPr>
          </a:p>
        </p:txBody>
      </p:sp>
      <p:sp>
        <p:nvSpPr>
          <p:cNvPr id="23556" name="Содержимое 5"/>
          <p:cNvSpPr>
            <a:spLocks noGrp="1"/>
          </p:cNvSpPr>
          <p:nvPr>
            <p:ph sz="quarter" idx="4294967295"/>
          </p:nvPr>
        </p:nvSpPr>
        <p:spPr>
          <a:xfrm>
            <a:off x="3786183" y="1711325"/>
            <a:ext cx="5000659" cy="41148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1800" dirty="0" smtClean="0">
                <a:latin typeface="Trebuchet MS" pitchFamily="34" charset="0"/>
              </a:rPr>
              <a:t>Война – какое страшное слово. Сколько беды и слез приносит она вновь и вновь. Еще одна война, которая не пожалела молодые души </a:t>
            </a:r>
            <a:r>
              <a:rPr lang="ru-RU" sz="1800" dirty="0" err="1" smtClean="0">
                <a:latin typeface="Trebuchet MS" pitchFamily="34" charset="0"/>
              </a:rPr>
              <a:t>ребят.Те</a:t>
            </a:r>
            <a:r>
              <a:rPr lang="ru-RU" sz="1800" dirty="0" smtClean="0">
                <a:latin typeface="Trebuchet MS" pitchFamily="34" charset="0"/>
              </a:rPr>
              <a:t>, кто проходил солдатскую службу в Афганистане, знают о жизни, о мире, больше, чем их сверстники. Они знают настоящую цену жизни. Они знают и страшную боль, которую им по молодости лет не положено было знать – боль потери друзей. Каждое время рождает свои песни. Но они не уходят вместе с породившим их временем, а остаются, волнуя и тревожа. Лучшие самодеятельные песни и стихи, чуткие к событиям афганской жизни. Стихи и песни воинов-интернационалистов вошли в наши дома, гитара рассказала о мужестве ребят сдержано и проникновенно</a:t>
            </a:r>
            <a:r>
              <a:rPr lang="ru-RU" sz="1200" dirty="0" smtClean="0">
                <a:latin typeface="Trebuchet MS" pitchFamily="34" charset="0"/>
              </a:rPr>
              <a:t>. </a:t>
            </a:r>
          </a:p>
        </p:txBody>
      </p:sp>
      <p:pic>
        <p:nvPicPr>
          <p:cNvPr id="23557" name="Picture 2" descr="C:\Users\pm13\Pictures\афган.jpg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2008188"/>
            <a:ext cx="3543300" cy="35433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Жди.</a:t>
            </a:r>
            <a:endParaRPr lang="ru-RU" dirty="0"/>
          </a:p>
        </p:txBody>
      </p:sp>
      <p:sp>
        <p:nvSpPr>
          <p:cNvPr id="24578" name="Текст 2"/>
          <p:cNvSpPr>
            <a:spLocks noGrp="1"/>
          </p:cNvSpPr>
          <p:nvPr>
            <p:ph type="subTitle" idx="1"/>
          </p:nvPr>
        </p:nvSpPr>
        <p:spPr>
          <a:xfrm>
            <a:off x="457200" y="5867400"/>
            <a:ext cx="3521075" cy="457200"/>
          </a:xfrm>
          <a:ln w="12700" cap="flat" algn="ctr">
            <a:solidFill>
              <a:schemeClr val="tx2"/>
            </a:solidFill>
          </a:ln>
        </p:spPr>
        <p:txBody>
          <a:bodyPr anchor="ctr"/>
          <a:lstStyle/>
          <a:p>
            <a:pPr marL="0" indent="0" algn="ctr">
              <a:buFont typeface="Wingdings 2" pitchFamily="18" charset="2"/>
              <a:buNone/>
            </a:pPr>
            <a:endParaRPr lang="ru-RU" sz="1800" b="1" smtClean="0">
              <a:solidFill>
                <a:schemeClr val="tx2"/>
              </a:solidFill>
              <a:latin typeface="Trebuchet MS" pitchFamily="34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294967295"/>
          </p:nvPr>
        </p:nvSpPr>
        <p:spPr>
          <a:xfrm>
            <a:off x="4857753" y="1711325"/>
            <a:ext cx="4286248" cy="4114800"/>
          </a:xfrm>
        </p:spPr>
        <p:txBody>
          <a:bodyPr>
            <a:normAutofit lnSpcReduction="10000"/>
          </a:bodyPr>
          <a:lstStyle/>
          <a:p>
            <a:pPr marL="274320" indent="-274320" algn="ctr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400" dirty="0" smtClean="0"/>
              <a:t>Опять на Кавказе бушует война,</a:t>
            </a:r>
            <a:br>
              <a:rPr lang="ru-RU" sz="2400" dirty="0" smtClean="0"/>
            </a:br>
            <a:r>
              <a:rPr lang="ru-RU" sz="2400" dirty="0" smtClean="0"/>
              <a:t>Ракеты кромсают живое.</a:t>
            </a:r>
            <a:br>
              <a:rPr lang="ru-RU" sz="2400" dirty="0" smtClean="0"/>
            </a:br>
            <a:r>
              <a:rPr lang="ru-RU" sz="2400" dirty="0" smtClean="0"/>
              <a:t>Вновь хищные птицы, не зная преград,</a:t>
            </a:r>
            <a:br>
              <a:rPr lang="ru-RU" sz="2400" dirty="0" smtClean="0"/>
            </a:br>
            <a:r>
              <a:rPr lang="ru-RU" sz="2400" dirty="0" smtClean="0"/>
              <a:t>Могилы бетонные строят.</a:t>
            </a:r>
            <a:br>
              <a:rPr lang="ru-RU" sz="2400" dirty="0" smtClean="0"/>
            </a:br>
            <a:r>
              <a:rPr lang="ru-RU" sz="2400" dirty="0" smtClean="0"/>
              <a:t>И снова рождаются песни, песни о товариществе, дружбе, любви к своей земле, к своим родным и близким…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24581" name="Picture 2" descr="C:\Users\pm13\Pictures\чечня2.jpg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1643063"/>
            <a:ext cx="4316413" cy="35718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320675"/>
            <a:ext cx="7242175" cy="53657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5602" name="Содержимое 3"/>
          <p:cNvSpPr>
            <a:spLocks noGrp="1"/>
          </p:cNvSpPr>
          <p:nvPr>
            <p:ph type="subTitle" idx="1"/>
          </p:nvPr>
        </p:nvSpPr>
        <p:spPr>
          <a:xfrm>
            <a:off x="4714876" y="1071563"/>
            <a:ext cx="4000528" cy="50546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Trebuchet MS" pitchFamily="34" charset="0"/>
              </a:rPr>
              <a:t>Помните! Через века, через года,- помните!</a:t>
            </a:r>
            <a:br>
              <a:rPr lang="ru-RU" sz="2400" dirty="0" smtClean="0">
                <a:latin typeface="Trebuchet MS" pitchFamily="34" charset="0"/>
              </a:rPr>
            </a:br>
            <a:r>
              <a:rPr lang="ru-RU" sz="2400" dirty="0" smtClean="0">
                <a:latin typeface="Trebuchet MS" pitchFamily="34" charset="0"/>
              </a:rPr>
              <a:t>О тех, кто уже не придет никогда,- помните!</a:t>
            </a:r>
            <a:br>
              <a:rPr lang="ru-RU" sz="2400" dirty="0" smtClean="0">
                <a:latin typeface="Trebuchet MS" pitchFamily="34" charset="0"/>
              </a:rPr>
            </a:br>
            <a:r>
              <a:rPr lang="ru-RU" sz="2400" dirty="0" smtClean="0">
                <a:latin typeface="Trebuchet MS" pitchFamily="34" charset="0"/>
              </a:rPr>
              <a:t>Не плачьте! В горле сдержите стоны, горькие стоны.</a:t>
            </a:r>
            <a:br>
              <a:rPr lang="ru-RU" sz="2400" dirty="0" smtClean="0">
                <a:latin typeface="Trebuchet MS" pitchFamily="34" charset="0"/>
              </a:rPr>
            </a:br>
            <a:r>
              <a:rPr lang="ru-RU" sz="2400" dirty="0" smtClean="0">
                <a:latin typeface="Trebuchet MS" pitchFamily="34" charset="0"/>
              </a:rPr>
              <a:t>Памяти павших будьте достойны! Вечно достойны!</a:t>
            </a:r>
            <a:br>
              <a:rPr lang="ru-RU" sz="2400" dirty="0" smtClean="0">
                <a:latin typeface="Trebuchet MS" pitchFamily="34" charset="0"/>
              </a:rPr>
            </a:br>
            <a:r>
              <a:rPr lang="ru-RU" sz="2400" dirty="0" smtClean="0">
                <a:latin typeface="Trebuchet MS" pitchFamily="34" charset="0"/>
              </a:rPr>
              <a:t>Хлебом и песней, мечтой и стихами, жизнью просторной,</a:t>
            </a:r>
            <a:br>
              <a:rPr lang="ru-RU" sz="2400" dirty="0" smtClean="0">
                <a:latin typeface="Trebuchet MS" pitchFamily="34" charset="0"/>
              </a:rPr>
            </a:br>
            <a:r>
              <a:rPr lang="ru-RU" sz="2400" dirty="0" smtClean="0">
                <a:latin typeface="Trebuchet MS" pitchFamily="34" charset="0"/>
              </a:rPr>
              <a:t>Каждой секундой, каждым дыханьем будьте достойны!</a:t>
            </a:r>
            <a:br>
              <a:rPr lang="ru-RU" sz="2400" dirty="0" smtClean="0">
                <a:latin typeface="Trebuchet MS" pitchFamily="34" charset="0"/>
              </a:rPr>
            </a:br>
            <a:r>
              <a:rPr lang="ru-RU" sz="2400" dirty="0" smtClean="0">
                <a:latin typeface="Trebuchet MS" pitchFamily="34" charset="0"/>
              </a:rPr>
              <a:t/>
            </a:r>
            <a:br>
              <a:rPr lang="ru-RU" sz="2400" dirty="0" smtClean="0">
                <a:latin typeface="Trebuchet MS" pitchFamily="34" charset="0"/>
              </a:rPr>
            </a:br>
            <a:endParaRPr lang="ru-RU" sz="2400" dirty="0" smtClean="0">
              <a:latin typeface="Trebuchet MS" pitchFamily="34" charset="0"/>
            </a:endParaRPr>
          </a:p>
        </p:txBody>
      </p:sp>
      <p:pic>
        <p:nvPicPr>
          <p:cNvPr id="25603" name="Picture 2" descr="C:\Users\pm13\Pictures\война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1143000"/>
            <a:ext cx="3000375" cy="2928938"/>
          </a:xfrm>
        </p:spPr>
      </p:pic>
      <p:pic>
        <p:nvPicPr>
          <p:cNvPr id="25604" name="Picture 3" descr="C:\Users\pm13\Pictures\iCA41R7L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7250" y="3714750"/>
            <a:ext cx="3717925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/>
          </p:cNvSpPr>
          <p:nvPr>
            <p:ph type="ctrTitle"/>
          </p:nvPr>
        </p:nvSpPr>
        <p:spPr bwMode="auto">
          <a:xfrm>
            <a:off x="457200" y="320675"/>
            <a:ext cx="7239000" cy="660400"/>
          </a:xfrm>
          <a:noFill/>
        </p:spPr>
        <p:txBody>
          <a:bodyPr wrap="square" numCol="1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ru-RU" cap="none" smtClean="0">
                <a:ln>
                  <a:noFill/>
                </a:ln>
                <a:solidFill>
                  <a:schemeClr val="tx1"/>
                </a:solidFill>
                <a:latin typeface="Arial" charset="0"/>
              </a:rPr>
              <a:t>Сто дней до приказа.</a:t>
            </a:r>
          </a:p>
        </p:txBody>
      </p:sp>
      <p:sp>
        <p:nvSpPr>
          <p:cNvPr id="33797" name="Rectangle 5"/>
          <p:cNvSpPr>
            <a:spLocks noGrp="1"/>
          </p:cNvSpPr>
          <p:nvPr>
            <p:ph type="subTitle" idx="1"/>
          </p:nvPr>
        </p:nvSpPr>
        <p:spPr>
          <a:xfrm>
            <a:off x="457200" y="1609725"/>
            <a:ext cx="3543300" cy="4846638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ru-RU" sz="2000" smtClean="0">
              <a:latin typeface="Trebuchet MS" pitchFamily="34" charset="0"/>
            </a:endParaRPr>
          </a:p>
        </p:txBody>
      </p:sp>
      <p:sp>
        <p:nvSpPr>
          <p:cNvPr id="33798" name="Rectangle 6"/>
          <p:cNvSpPr>
            <a:spLocks noGrp="1"/>
          </p:cNvSpPr>
          <p:nvPr>
            <p:ph type="body" sz="half" idx="4294967295"/>
          </p:nvPr>
        </p:nvSpPr>
        <p:spPr>
          <a:xfrm>
            <a:off x="5600700" y="1628775"/>
            <a:ext cx="3543300" cy="4846638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 2" pitchFamily="18" charset="2"/>
              <a:buNone/>
            </a:pPr>
            <a:r>
              <a:rPr lang="ru-RU" sz="2000" dirty="0" smtClean="0">
                <a:latin typeface="Trebuchet MS" pitchFamily="34" charset="0"/>
              </a:rPr>
              <a:t>Я горжусь тем, что мужчина, </a:t>
            </a:r>
            <a:br>
              <a:rPr lang="ru-RU" sz="2000" dirty="0" smtClean="0">
                <a:latin typeface="Trebuchet MS" pitchFamily="34" charset="0"/>
              </a:rPr>
            </a:br>
            <a:r>
              <a:rPr lang="ru-RU" sz="2000" dirty="0" smtClean="0">
                <a:latin typeface="Trebuchet MS" pitchFamily="34" charset="0"/>
              </a:rPr>
              <a:t>Тем, что в армии служу, </a:t>
            </a:r>
            <a:br>
              <a:rPr lang="ru-RU" sz="2000" dirty="0" smtClean="0">
                <a:latin typeface="Trebuchet MS" pitchFamily="34" charset="0"/>
              </a:rPr>
            </a:br>
            <a:r>
              <a:rPr lang="ru-RU" sz="2000" dirty="0" smtClean="0">
                <a:latin typeface="Trebuchet MS" pitchFamily="34" charset="0"/>
              </a:rPr>
              <a:t>Тем, что граждан охраняю </a:t>
            </a:r>
            <a:br>
              <a:rPr lang="ru-RU" sz="2000" dirty="0" smtClean="0">
                <a:latin typeface="Trebuchet MS" pitchFamily="34" charset="0"/>
              </a:rPr>
            </a:br>
            <a:r>
              <a:rPr lang="ru-RU" sz="2000" dirty="0" smtClean="0">
                <a:latin typeface="Trebuchet MS" pitchFamily="34" charset="0"/>
              </a:rPr>
              <a:t>И Отчизной дорожу! </a:t>
            </a:r>
            <a:br>
              <a:rPr lang="ru-RU" sz="2000" dirty="0" smtClean="0">
                <a:latin typeface="Trebuchet MS" pitchFamily="34" charset="0"/>
              </a:rPr>
            </a:br>
            <a:r>
              <a:rPr lang="ru-RU" sz="2000" dirty="0" smtClean="0">
                <a:latin typeface="Trebuchet MS" pitchFamily="34" charset="0"/>
              </a:rPr>
              <a:t/>
            </a:r>
            <a:br>
              <a:rPr lang="ru-RU" sz="2000" dirty="0" smtClean="0">
                <a:latin typeface="Trebuchet MS" pitchFamily="34" charset="0"/>
              </a:rPr>
            </a:br>
            <a:r>
              <a:rPr lang="ru-RU" sz="2000" dirty="0" smtClean="0">
                <a:latin typeface="Trebuchet MS" pitchFamily="34" charset="0"/>
              </a:rPr>
              <a:t>Гордость, дух патриотизма </a:t>
            </a:r>
            <a:br>
              <a:rPr lang="ru-RU" sz="2000" dirty="0" smtClean="0">
                <a:latin typeface="Trebuchet MS" pitchFamily="34" charset="0"/>
              </a:rPr>
            </a:br>
            <a:r>
              <a:rPr lang="ru-RU" sz="2000" dirty="0" smtClean="0">
                <a:latin typeface="Trebuchet MS" pitchFamily="34" charset="0"/>
              </a:rPr>
              <a:t>Нас военных всех сплотил </a:t>
            </a:r>
            <a:br>
              <a:rPr lang="ru-RU" sz="2000" dirty="0" smtClean="0">
                <a:latin typeface="Trebuchet MS" pitchFamily="34" charset="0"/>
              </a:rPr>
            </a:br>
            <a:r>
              <a:rPr lang="ru-RU" sz="2000" dirty="0" smtClean="0">
                <a:latin typeface="Trebuchet MS" pitchFamily="34" charset="0"/>
              </a:rPr>
              <a:t>Ведь не зря народ наш русский </a:t>
            </a:r>
            <a:br>
              <a:rPr lang="ru-RU" sz="2000" dirty="0" smtClean="0">
                <a:latin typeface="Trebuchet MS" pitchFamily="34" charset="0"/>
              </a:rPr>
            </a:br>
            <a:r>
              <a:rPr lang="ru-RU" sz="2000" dirty="0" smtClean="0">
                <a:latin typeface="Trebuchet MS" pitchFamily="34" charset="0"/>
              </a:rPr>
              <a:t>В стольких войнах победил! </a:t>
            </a:r>
            <a:br>
              <a:rPr lang="ru-RU" sz="2000" dirty="0" smtClean="0">
                <a:latin typeface="Trebuchet MS" pitchFamily="34" charset="0"/>
              </a:rPr>
            </a:br>
            <a:endParaRPr lang="ru-RU" sz="2000" dirty="0" smtClean="0">
              <a:latin typeface="Trebuchet MS" pitchFamily="34" charset="0"/>
            </a:endParaRPr>
          </a:p>
        </p:txBody>
      </p:sp>
      <p:pic>
        <p:nvPicPr>
          <p:cNvPr id="33799" name="Picture 7" descr="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8175" y="4652963"/>
            <a:ext cx="1943100" cy="1584325"/>
          </a:xfrm>
          <a:prstGeom prst="rect">
            <a:avLst/>
          </a:prstGeom>
          <a:noFill/>
        </p:spPr>
      </p:pic>
      <p:pic>
        <p:nvPicPr>
          <p:cNvPr id="33800" name="Picture 8" descr="iCA1YI4H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4438" y="1773238"/>
            <a:ext cx="1447800" cy="1905000"/>
          </a:xfrm>
          <a:prstGeom prst="rect">
            <a:avLst/>
          </a:prstGeom>
          <a:noFill/>
        </p:spPr>
      </p:pic>
      <p:pic>
        <p:nvPicPr>
          <p:cNvPr id="33801" name="Picture 9" descr="iCAJC5AW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1038" y="4437063"/>
            <a:ext cx="1108075" cy="1644650"/>
          </a:xfrm>
          <a:prstGeom prst="rect">
            <a:avLst/>
          </a:prstGeom>
          <a:noFill/>
        </p:spPr>
      </p:pic>
      <p:pic>
        <p:nvPicPr>
          <p:cNvPr id="33802" name="Picture 10" descr="i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5650" y="1989138"/>
            <a:ext cx="1728788" cy="1433512"/>
          </a:xfrm>
          <a:prstGeom prst="rect">
            <a:avLst/>
          </a:prstGeom>
          <a:noFill/>
        </p:spPr>
      </p:pic>
      <p:pic>
        <p:nvPicPr>
          <p:cNvPr id="33803" name="Picture 11" descr="iCAD709V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87450" y="3101975"/>
            <a:ext cx="2305050" cy="1736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320675"/>
            <a:ext cx="7242175" cy="3937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type="subTitle" idx="1"/>
          </p:nvPr>
        </p:nvSpPr>
        <p:spPr>
          <a:xfrm>
            <a:off x="4178300" y="1143000"/>
            <a:ext cx="3521075" cy="4983163"/>
          </a:xfrm>
        </p:spPr>
        <p:txBody>
          <a:bodyPr>
            <a:normAutofit fontScale="92500"/>
          </a:bodyPr>
          <a:lstStyle/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200" dirty="0" smtClean="0"/>
              <a:t>Кто сказал, что надо бросить </a:t>
            </a:r>
            <a:br>
              <a:rPr lang="ru-RU" sz="3200" dirty="0" smtClean="0"/>
            </a:br>
            <a:r>
              <a:rPr lang="ru-RU" sz="3200" dirty="0" smtClean="0"/>
              <a:t>Песню на войне? </a:t>
            </a:r>
            <a:br>
              <a:rPr lang="ru-RU" sz="3200" dirty="0" smtClean="0"/>
            </a:br>
            <a:r>
              <a:rPr lang="ru-RU" sz="3200" dirty="0" smtClean="0"/>
              <a:t>После боя сердце просит </a:t>
            </a:r>
            <a:br>
              <a:rPr lang="ru-RU" sz="3200" dirty="0" smtClean="0"/>
            </a:br>
            <a:r>
              <a:rPr lang="ru-RU" sz="3200" dirty="0" smtClean="0"/>
              <a:t>Музыки вдвойне.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en-US" sz="2800" dirty="0" smtClean="0"/>
              <a:t>        </a:t>
            </a:r>
            <a:r>
              <a:rPr lang="ru-RU" sz="2800" dirty="0" smtClean="0"/>
              <a:t>А.Твардовский</a:t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14339" name="Picture 6" descr="C:\Users\pm13\Pictures\iCADJ55X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5" y="4000500"/>
            <a:ext cx="2882900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7" descr="C:\Users\pm13\Pictures\iCA3GSEZ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88" y="928688"/>
            <a:ext cx="3424237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4663" y="335281"/>
            <a:ext cx="7242048" cy="85764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Катюша.</a:t>
            </a:r>
            <a:endParaRPr lang="ru-RU" dirty="0"/>
          </a:p>
        </p:txBody>
      </p:sp>
      <p:sp>
        <p:nvSpPr>
          <p:cNvPr id="15362" name="Текст 2"/>
          <p:cNvSpPr>
            <a:spLocks noGrp="1"/>
          </p:cNvSpPr>
          <p:nvPr>
            <p:ph type="subTitle" idx="1"/>
          </p:nvPr>
        </p:nvSpPr>
        <p:spPr>
          <a:xfrm>
            <a:off x="457200" y="5867400"/>
            <a:ext cx="3521075" cy="457200"/>
          </a:xfrm>
          <a:ln w="12700" cap="flat" algn="ctr">
            <a:solidFill>
              <a:schemeClr val="tx2"/>
            </a:solidFill>
          </a:ln>
        </p:spPr>
        <p:txBody>
          <a:bodyPr anchor="ctr"/>
          <a:lstStyle/>
          <a:p>
            <a:pPr marL="0" indent="0" algn="ctr">
              <a:buFont typeface="Wingdings 2" pitchFamily="18" charset="2"/>
              <a:buNone/>
            </a:pPr>
            <a:endParaRPr lang="ru-RU" sz="1800" b="1" smtClean="0">
              <a:solidFill>
                <a:schemeClr val="tx2"/>
              </a:solidFill>
              <a:latin typeface="Trebuchet MS" pitchFamily="34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294967295"/>
          </p:nvPr>
        </p:nvSpPr>
        <p:spPr>
          <a:xfrm>
            <a:off x="3500438" y="1711325"/>
            <a:ext cx="5643562" cy="4114800"/>
          </a:xfrm>
        </p:spPr>
        <p:txBody>
          <a:bodyPr>
            <a:normAutofit fontScale="85000" lnSpcReduction="200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/>
              <a:t>"Мы как бы уже предчувствовали войну, хотя и не знали точно, когда и откуда она может прийти,—говорил Исаковский.—Впрочем, мы не только предчувствовали, что война будет, но в известной мере уже переживали ее: ведь в 1938 году еще пылало пламя войны в Испании; в том же году Красная Армия вынуждена была вести и вела тяжелые бои с японскими самураями у озера Хасан; не очень спокойно было и на западных наших границах. По этим причинам тема Родины, тема защиты ее от посягательств врага была темой самой важной, самой первостепенной, и я, конечно, никак не мог пройти мимо нее даже в лирической песне”.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ru-RU" sz="2400" dirty="0"/>
          </a:p>
        </p:txBody>
      </p:sp>
      <p:pic>
        <p:nvPicPr>
          <p:cNvPr id="15365" name="Picture 2" descr="C:\Users\pm13\Pictures\iCA0IYZN4.jpg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1711325"/>
            <a:ext cx="2879725" cy="4114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4663" y="335281"/>
            <a:ext cx="7242048" cy="85764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Катюша.</a:t>
            </a:r>
            <a:endParaRPr lang="ru-RU" dirty="0"/>
          </a:p>
        </p:txBody>
      </p:sp>
      <p:sp>
        <p:nvSpPr>
          <p:cNvPr id="16386" name="Текст 2"/>
          <p:cNvSpPr>
            <a:spLocks noGrp="1"/>
          </p:cNvSpPr>
          <p:nvPr>
            <p:ph type="subTitle" idx="1"/>
          </p:nvPr>
        </p:nvSpPr>
        <p:spPr>
          <a:xfrm>
            <a:off x="457200" y="5867400"/>
            <a:ext cx="3521075" cy="457200"/>
          </a:xfrm>
          <a:ln w="12700" cap="flat" algn="ctr">
            <a:solidFill>
              <a:schemeClr val="tx2"/>
            </a:solidFill>
          </a:ln>
        </p:spPr>
        <p:txBody>
          <a:bodyPr anchor="ctr"/>
          <a:lstStyle/>
          <a:p>
            <a:pPr marL="0" indent="0" algn="ctr">
              <a:buFont typeface="Wingdings 2" pitchFamily="18" charset="2"/>
              <a:buNone/>
            </a:pPr>
            <a:endParaRPr lang="ru-RU" sz="1800" b="1" smtClean="0">
              <a:solidFill>
                <a:schemeClr val="tx2"/>
              </a:solidFill>
              <a:latin typeface="Trebuchet MS" pitchFamily="34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294967295"/>
          </p:nvPr>
        </p:nvSpPr>
        <p:spPr>
          <a:xfrm>
            <a:off x="4071938" y="1711325"/>
            <a:ext cx="5072062" cy="4114800"/>
          </a:xfrm>
        </p:spPr>
        <p:txBody>
          <a:bodyPr>
            <a:normAutofit fontScale="70000" lnSpcReduction="200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500" dirty="0" smtClean="0"/>
              <a:t>По-новому зазвучала «Катюша» в годы Великой Отечественной войны. В народе появились десятки новых вариантов этой песни, «ответы» на нее. Кем только ни была в них героиня песни: и бойцом с автоматом в руках, и верной подругой солдата, ждущей его возвращения с победой, и фронтовой медсестрой. Пели во время войны и о Катюше-партизанке, «проходившей по лесам и селам партизанской узкою тропой с той же самой песенкой веселой, что когда-то пела над рекой». Но не только в песнях жила в ту суровую пору Катюша. Ее именем народ ласково «окрестил» новое грозное оружие, наводившее ужас на врага,—реактивные гвардейские минометы. И об этих «катюшах» вскоре были сложены песни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ru-RU" sz="2400" dirty="0"/>
          </a:p>
        </p:txBody>
      </p:sp>
      <p:pic>
        <p:nvPicPr>
          <p:cNvPr id="16389" name="Picture 2" descr="C:\Users\pm13\Pictures\катюша.jpg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1785938"/>
            <a:ext cx="3429000" cy="3857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4663" y="335281"/>
            <a:ext cx="7242048" cy="85764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Три танкиста.</a:t>
            </a:r>
            <a:endParaRPr lang="ru-RU" dirty="0"/>
          </a:p>
        </p:txBody>
      </p:sp>
      <p:sp>
        <p:nvSpPr>
          <p:cNvPr id="17410" name="Содержимое 3"/>
          <p:cNvSpPr>
            <a:spLocks noGrp="1"/>
          </p:cNvSpPr>
          <p:nvPr>
            <p:ph type="subTitle" idx="1"/>
          </p:nvPr>
        </p:nvSpPr>
        <p:spPr>
          <a:xfrm>
            <a:off x="4178300" y="1600200"/>
            <a:ext cx="3521075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800" dirty="0" smtClean="0">
                <a:latin typeface="Trebuchet MS" pitchFamily="34" charset="0"/>
              </a:rPr>
              <a:t>Летом 1938 года японские войска атаковали советскую землю в районе бухты Посьет , сопки Заозерной и озера Хасан . С нашей стороны в бой вступили среди других родов войск танки." Три танкиста" - это песня об экипаже танка , типичного для 1938 года . Потом распространились тяжелые танки с большим боевым расчетом . Но песня закрепила в сознании людей цифру " три ": при огромном количестве переделок этой песни</a:t>
            </a:r>
          </a:p>
        </p:txBody>
      </p:sp>
      <p:pic>
        <p:nvPicPr>
          <p:cNvPr id="17411" name="Picture 2" descr="C:\Users\Pm 6\Pictures\i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3786188"/>
            <a:ext cx="3521075" cy="2355850"/>
          </a:xfrm>
        </p:spPr>
      </p:pic>
      <p:pic>
        <p:nvPicPr>
          <p:cNvPr id="17412" name="Picture 3" descr="C:\Users\Pm 6\Pictures\i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8" y="1571625"/>
            <a:ext cx="2071687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4663" y="335281"/>
            <a:ext cx="7242048" cy="85764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Баллада о солдате.</a:t>
            </a:r>
            <a:endParaRPr lang="ru-RU" dirty="0"/>
          </a:p>
        </p:txBody>
      </p:sp>
      <p:sp>
        <p:nvSpPr>
          <p:cNvPr id="20482" name="Текст 2"/>
          <p:cNvSpPr>
            <a:spLocks noGrp="1"/>
          </p:cNvSpPr>
          <p:nvPr>
            <p:ph type="subTitle" idx="1"/>
          </p:nvPr>
        </p:nvSpPr>
        <p:spPr>
          <a:xfrm>
            <a:off x="468313" y="5876925"/>
            <a:ext cx="3521075" cy="457200"/>
          </a:xfrm>
          <a:ln w="12700" cap="flat" algn="ctr">
            <a:solidFill>
              <a:schemeClr val="tx2"/>
            </a:solidFill>
          </a:ln>
        </p:spPr>
        <p:txBody>
          <a:bodyPr anchor="ctr"/>
          <a:lstStyle/>
          <a:p>
            <a:pPr marL="0" indent="0" algn="ctr">
              <a:buFont typeface="Wingdings 2" pitchFamily="18" charset="2"/>
              <a:buNone/>
            </a:pPr>
            <a:endParaRPr lang="ru-RU" sz="1800" b="1" smtClean="0">
              <a:solidFill>
                <a:schemeClr val="tx2"/>
              </a:solidFill>
              <a:latin typeface="Trebuchet MS" pitchFamily="34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294967295"/>
          </p:nvPr>
        </p:nvSpPr>
        <p:spPr>
          <a:xfrm>
            <a:off x="4357688" y="1711325"/>
            <a:ext cx="4786312" cy="4114800"/>
          </a:xfrm>
        </p:spPr>
        <p:txBody>
          <a:bodyPr>
            <a:normAutofit fontScale="70000" lnSpcReduction="200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400" dirty="0" smtClean="0"/>
              <a:t>Эта песня впервые прозвучала в кинофильме "В трудный час”, посвященном трагическим дням 1941 года. Авторам хотелось, чтобы в ней как бы прозвучали мерные шаги солдата — шаги истории: испокон веков, когда было необходимо. вставали на защиту родимой земли ее бесстрашные воины — и солдат Суворова, и солдат Кутузова, и </a:t>
            </a:r>
            <a:r>
              <a:rPr lang="ru-RU" sz="2400" dirty="0" err="1" smtClean="0"/>
              <a:t>чапаевец</a:t>
            </a:r>
            <a:r>
              <a:rPr lang="ru-RU" sz="2400" dirty="0" smtClean="0"/>
              <a:t>, </a:t>
            </a:r>
            <a:r>
              <a:rPr lang="ru-RU" sz="2400" dirty="0" err="1" smtClean="0"/>
              <a:t>и</a:t>
            </a:r>
            <a:r>
              <a:rPr lang="ru-RU" sz="2400" dirty="0" smtClean="0"/>
              <a:t> рядовой Александр Матросов, закрывший грудью амбразуру вражеского дзота, и Алеша Скворцов из вышедшего на экраны страны двумя годами раньше фильма Григория </a:t>
            </a:r>
            <a:r>
              <a:rPr lang="ru-RU" sz="2400" dirty="0" err="1" smtClean="0"/>
              <a:t>Чухрая</a:t>
            </a:r>
            <a:r>
              <a:rPr lang="ru-RU" sz="2400" dirty="0" smtClean="0"/>
              <a:t>, название которого вовсе не случайно совпадает с названием песни. Она писалась под впечатлением и этой всемирно известной картины.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ru-RU" sz="2400" dirty="0"/>
          </a:p>
        </p:txBody>
      </p:sp>
      <p:pic>
        <p:nvPicPr>
          <p:cNvPr id="20485" name="Picture 2" descr="C:\Users\pm13\Pictures\баллада о солдате.jpg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1643063"/>
            <a:ext cx="3571875" cy="37734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4663" y="335439"/>
            <a:ext cx="7242048" cy="928589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У деревни </a:t>
            </a:r>
            <a:r>
              <a:rPr lang="ru-RU" dirty="0" err="1" smtClean="0"/>
              <a:t>крюково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2530" name="Текст 2"/>
          <p:cNvSpPr>
            <a:spLocks noGrp="1"/>
          </p:cNvSpPr>
          <p:nvPr>
            <p:ph type="subTitle" idx="1"/>
          </p:nvPr>
        </p:nvSpPr>
        <p:spPr>
          <a:xfrm>
            <a:off x="457200" y="5867400"/>
            <a:ext cx="3521075" cy="457200"/>
          </a:xfrm>
          <a:ln w="12700" cap="flat" algn="ctr">
            <a:solidFill>
              <a:schemeClr val="tx2"/>
            </a:solidFill>
          </a:ln>
        </p:spPr>
        <p:txBody>
          <a:bodyPr anchor="ctr"/>
          <a:lstStyle/>
          <a:p>
            <a:pPr marL="0" indent="0" algn="ctr">
              <a:buFont typeface="Wingdings 2" pitchFamily="18" charset="2"/>
              <a:buNone/>
            </a:pPr>
            <a:endParaRPr lang="ru-RU" sz="1800" b="1" smtClean="0">
              <a:solidFill>
                <a:schemeClr val="tx2"/>
              </a:solidFill>
              <a:latin typeface="Trebuchet MS" pitchFamily="34" charset="0"/>
            </a:endParaRPr>
          </a:p>
        </p:txBody>
      </p:sp>
      <p:sp>
        <p:nvSpPr>
          <p:cNvPr id="22532" name="Содержимое 5"/>
          <p:cNvSpPr>
            <a:spLocks noGrp="1"/>
          </p:cNvSpPr>
          <p:nvPr>
            <p:ph sz="quarter" idx="4294967295"/>
          </p:nvPr>
        </p:nvSpPr>
        <p:spPr>
          <a:xfrm>
            <a:off x="3286125" y="1711325"/>
            <a:ext cx="5857875" cy="4114800"/>
          </a:xfrm>
        </p:spPr>
        <p:txBody>
          <a:bodyPr>
            <a:normAutofit/>
          </a:bodyPr>
          <a:lstStyle/>
          <a:p>
            <a:pPr algn="just"/>
            <a:r>
              <a:rPr lang="ru-RU" sz="1800" dirty="0" smtClean="0">
                <a:latin typeface="Trebuchet MS" pitchFamily="34" charset="0"/>
              </a:rPr>
              <a:t>Поэт Сергей </a:t>
            </a:r>
            <a:r>
              <a:rPr lang="ru-RU" sz="1800" dirty="0" err="1" smtClean="0">
                <a:latin typeface="Trebuchet MS" pitchFamily="34" charset="0"/>
              </a:rPr>
              <a:t>Островой</a:t>
            </a:r>
            <a:r>
              <a:rPr lang="ru-RU" sz="1800" dirty="0" smtClean="0">
                <a:latin typeface="Trebuchet MS" pitchFamily="34" charset="0"/>
              </a:rPr>
              <a:t> и композитор Марк Фрадкин написали ее в 1974 году, почти через три десятка лет после Победы. Все уверены, что это — про реальный бой реального взвода, когда «в живых осталось только семеро молодых солдат». Что же за взвод обессмертил </a:t>
            </a:r>
            <a:r>
              <a:rPr lang="ru-RU" sz="1800" dirty="0" err="1" smtClean="0">
                <a:latin typeface="Trebuchet MS" pitchFamily="34" charset="0"/>
              </a:rPr>
              <a:t>Островой</a:t>
            </a:r>
            <a:r>
              <a:rPr lang="ru-RU" sz="1800" dirty="0" smtClean="0">
                <a:latin typeface="Trebuchet MS" pitchFamily="34" charset="0"/>
              </a:rPr>
              <a:t>? Одной из замечательных страниц в истории битвы под Москвой, являются боевые действия соединений и частей 16-й армии генерал лейтенанта Рокоссовского К.К. за поселок Крюково (ныне город Зеленоград). Крюково самой судьбой, как Бородино в Отечественную войну 1812 года, было суждено стать местом решающих кровопролитных боев. </a:t>
            </a:r>
          </a:p>
          <a:p>
            <a:pPr algn="just">
              <a:buFont typeface="Wingdings 2" pitchFamily="18" charset="2"/>
              <a:buNone/>
            </a:pPr>
            <a:endParaRPr lang="ru-RU" sz="1400" dirty="0" smtClean="0">
              <a:latin typeface="Trebuchet MS" pitchFamily="34" charset="0"/>
            </a:endParaRPr>
          </a:p>
          <a:p>
            <a:endParaRPr lang="ru-RU" sz="1400" dirty="0" smtClean="0">
              <a:latin typeface="Trebuchet MS" pitchFamily="34" charset="0"/>
            </a:endParaRPr>
          </a:p>
          <a:p>
            <a:endParaRPr lang="ru-RU" sz="1400" dirty="0" smtClean="0">
              <a:latin typeface="Trebuchet MS" pitchFamily="34" charset="0"/>
            </a:endParaRPr>
          </a:p>
        </p:txBody>
      </p:sp>
      <p:pic>
        <p:nvPicPr>
          <p:cNvPr id="22533" name="Picture 2" descr="C:\Users\pm13\Pictures\у деревни.jpg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3071813"/>
            <a:ext cx="2098675" cy="2851150"/>
          </a:xfrm>
        </p:spPr>
      </p:pic>
      <p:pic>
        <p:nvPicPr>
          <p:cNvPr id="22534" name="Picture 3" descr="C:\Users\pm13\Pictures\iCAM8WM8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8" y="1714500"/>
            <a:ext cx="2263775" cy="317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4663" y="335123"/>
            <a:ext cx="7242048" cy="7867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Огонек</a:t>
            </a:r>
            <a:endParaRPr lang="ru-RU" dirty="0"/>
          </a:p>
        </p:txBody>
      </p:sp>
      <p:sp>
        <p:nvSpPr>
          <p:cNvPr id="18434" name="Текст 2"/>
          <p:cNvSpPr>
            <a:spLocks noGrp="1"/>
          </p:cNvSpPr>
          <p:nvPr>
            <p:ph type="subTitle" idx="1"/>
          </p:nvPr>
        </p:nvSpPr>
        <p:spPr>
          <a:xfrm>
            <a:off x="457200" y="5867400"/>
            <a:ext cx="3521075" cy="457200"/>
          </a:xfrm>
          <a:ln w="12700" cap="flat" algn="ctr">
            <a:solidFill>
              <a:schemeClr val="tx2"/>
            </a:solidFill>
          </a:ln>
        </p:spPr>
        <p:txBody>
          <a:bodyPr anchor="ctr"/>
          <a:lstStyle/>
          <a:p>
            <a:pPr marL="0" indent="0" algn="ctr">
              <a:buFont typeface="Wingdings 2" pitchFamily="18" charset="2"/>
              <a:buNone/>
            </a:pPr>
            <a:endParaRPr lang="ru-RU" sz="1800" b="1" smtClean="0">
              <a:solidFill>
                <a:schemeClr val="tx2"/>
              </a:solidFill>
              <a:latin typeface="Trebuchet MS" pitchFamily="34" charset="0"/>
            </a:endParaRPr>
          </a:p>
        </p:txBody>
      </p:sp>
      <p:sp>
        <p:nvSpPr>
          <p:cNvPr id="18436" name="Содержимое 5"/>
          <p:cNvSpPr>
            <a:spLocks noGrp="1"/>
          </p:cNvSpPr>
          <p:nvPr>
            <p:ph sz="quarter" idx="4294967295"/>
          </p:nvPr>
        </p:nvSpPr>
        <p:spPr>
          <a:xfrm>
            <a:off x="3286125" y="1196975"/>
            <a:ext cx="5572155" cy="4629150"/>
          </a:xfrm>
        </p:spPr>
        <p:txBody>
          <a:bodyPr>
            <a:normAutofit/>
          </a:bodyPr>
          <a:lstStyle/>
          <a:p>
            <a:pPr>
              <a:buFont typeface="Wingdings 2" pitchFamily="18" charset="2"/>
              <a:buNone/>
            </a:pPr>
            <a:r>
              <a:rPr lang="ru-RU" sz="1400" b="1" dirty="0" smtClean="0">
                <a:latin typeface="Trebuchet MS" pitchFamily="34" charset="0"/>
              </a:rPr>
              <a:t>Точкой отсчета в биографии песни можно считать, пожалуй, 19 апреля 1943 года Когда враг напал на нашу страну, повсеместно — сначала до Волги, а потом и глубже, в тылах России, — было введено затемнение. На улицах — ни фонаря, окна к вечеру плотно закрывались шторами и листами черной </a:t>
            </a:r>
            <a:r>
              <a:rPr lang="ru-RU" sz="1400" b="1" dirty="0" err="1" smtClean="0">
                <a:latin typeface="Trebuchet MS" pitchFamily="34" charset="0"/>
              </a:rPr>
              <a:t>бумаги.Затемнение</a:t>
            </a:r>
            <a:r>
              <a:rPr lang="ru-RU" sz="1400" b="1" dirty="0" smtClean="0">
                <a:latin typeface="Trebuchet MS" pitchFamily="34" charset="0"/>
              </a:rPr>
              <a:t> придавало фронтовой характер городам и селам, как бы далеко от линии боев они ни находились. И вдруг на фронт прилетела песня «Огонек». Это было в тяжелую пору. Сейчас трудно себе представить, какое ошеломляющее впечатление произвела эта картина: уходит боец на позиции и, удаляясь, долго видит огонек в окне любимой. А люди знали: половина страны погружается ночью в непроглядную темноту, даже машины не зажигают фар, и поезда движутся черные. Вражеские самолеты не найдут </a:t>
            </a:r>
            <a:r>
              <a:rPr lang="ru-RU" sz="1400" b="1" dirty="0" err="1" smtClean="0">
                <a:latin typeface="Trebuchet MS" pitchFamily="34" charset="0"/>
              </a:rPr>
              <a:t>цели!Поэтический</a:t>
            </a:r>
            <a:r>
              <a:rPr lang="ru-RU" sz="1400" b="1" dirty="0" smtClean="0">
                <a:latin typeface="Trebuchet MS" pitchFamily="34" charset="0"/>
              </a:rPr>
              <a:t> образ огонька на окошке превратился в огромный и вдохновляющий символ: не погас наш огонек, никогда не погаснет! Песня еще одной неразрывной связью скрепила фронт и тыл».</a:t>
            </a:r>
          </a:p>
          <a:p>
            <a:endParaRPr lang="ru-RU" sz="1400" dirty="0" smtClean="0">
              <a:latin typeface="Trebuchet MS" pitchFamily="34" charset="0"/>
            </a:endParaRPr>
          </a:p>
        </p:txBody>
      </p:sp>
      <p:pic>
        <p:nvPicPr>
          <p:cNvPr id="18437" name="Picture 6" descr="C:\Users\pm13\Pictures\iCANJ5QQW.jpg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1711325"/>
            <a:ext cx="2578100" cy="4114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4663" y="335439"/>
            <a:ext cx="7242048" cy="928589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Москвичи.</a:t>
            </a:r>
            <a:endParaRPr lang="ru-RU" dirty="0"/>
          </a:p>
        </p:txBody>
      </p:sp>
      <p:sp>
        <p:nvSpPr>
          <p:cNvPr id="21506" name="Текст 2"/>
          <p:cNvSpPr>
            <a:spLocks noGrp="1"/>
          </p:cNvSpPr>
          <p:nvPr>
            <p:ph type="subTitle" idx="1"/>
          </p:nvPr>
        </p:nvSpPr>
        <p:spPr>
          <a:xfrm>
            <a:off x="457200" y="5867400"/>
            <a:ext cx="3521075" cy="457200"/>
          </a:xfrm>
          <a:ln w="12700" cap="flat" algn="ctr">
            <a:solidFill>
              <a:schemeClr val="tx2"/>
            </a:solidFill>
          </a:ln>
        </p:spPr>
        <p:txBody>
          <a:bodyPr anchor="ctr"/>
          <a:lstStyle/>
          <a:p>
            <a:pPr marL="0" indent="0" algn="ctr">
              <a:buFont typeface="Wingdings 2" pitchFamily="18" charset="2"/>
              <a:buNone/>
            </a:pPr>
            <a:endParaRPr lang="ru-RU" sz="1800" b="1" smtClean="0">
              <a:solidFill>
                <a:schemeClr val="tx2"/>
              </a:solidFill>
              <a:latin typeface="Trebuchet MS" pitchFamily="34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294967295"/>
          </p:nvPr>
        </p:nvSpPr>
        <p:spPr>
          <a:xfrm>
            <a:off x="4357687" y="1711325"/>
            <a:ext cx="4071966" cy="4114800"/>
          </a:xfrm>
        </p:spPr>
        <p:txBody>
          <a:bodyPr>
            <a:normAutofit fontScale="925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400" dirty="0" smtClean="0"/>
              <a:t>Стихотворение было напечатано в журнале «Новый мир» в 1955 году, его прочел замечательный эстрадный певец Марк Бернес и принес к композитору Андрею </a:t>
            </a:r>
            <a:r>
              <a:rPr lang="ru-RU" sz="2400" dirty="0" err="1" smtClean="0"/>
              <a:t>Эшпаю</a:t>
            </a:r>
            <a:r>
              <a:rPr lang="ru-RU" sz="2400" dirty="0" smtClean="0"/>
              <a:t>. Авторы немного изменили слова . И родилась  песня  — одна из лучших песен, появившихся после войны.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ru-RU" sz="24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ru-RU" sz="2400" dirty="0"/>
          </a:p>
        </p:txBody>
      </p:sp>
      <p:pic>
        <p:nvPicPr>
          <p:cNvPr id="21509" name="Picture 2" descr="C:\Users\pm13\Pictures\iCA2N4M2N.jpg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1571625"/>
            <a:ext cx="2286000" cy="2365375"/>
          </a:xfrm>
        </p:spPr>
      </p:pic>
      <p:pic>
        <p:nvPicPr>
          <p:cNvPr id="21510" name="Picture 3" descr="C:\Users\pm13\Pictures\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2928938"/>
            <a:ext cx="19240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262</TotalTime>
  <Words>946</Words>
  <Application>Microsoft Office PowerPoint</Application>
  <PresentationFormat>Экран (4:3)</PresentationFormat>
  <Paragraphs>37</Paragraphs>
  <Slides>13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Литейная</vt:lpstr>
      <vt:lpstr>Фестиваль солдатской песни «Война, песня, память…» </vt:lpstr>
      <vt:lpstr>Слайд 2</vt:lpstr>
      <vt:lpstr>Катюша.</vt:lpstr>
      <vt:lpstr>Катюша.</vt:lpstr>
      <vt:lpstr>Три танкиста.</vt:lpstr>
      <vt:lpstr>Баллада о солдате.</vt:lpstr>
      <vt:lpstr>У деревни крюково.</vt:lpstr>
      <vt:lpstr>Огонек</vt:lpstr>
      <vt:lpstr>Москвичи.</vt:lpstr>
      <vt:lpstr>Ордена не продаются.</vt:lpstr>
      <vt:lpstr>Жди.</vt:lpstr>
      <vt:lpstr>Слайд 12</vt:lpstr>
      <vt:lpstr>Сто дней до приказа.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Война, песня, память…</dc:title>
  <dc:creator>pm13</dc:creator>
  <cp:lastModifiedBy>Пользователь</cp:lastModifiedBy>
  <cp:revision>21</cp:revision>
  <dcterms:created xsi:type="dcterms:W3CDTF">2010-04-27T03:13:02Z</dcterms:created>
  <dcterms:modified xsi:type="dcterms:W3CDTF">2010-04-28T09:24:30Z</dcterms:modified>
</cp:coreProperties>
</file>